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3" autoAdjust="0"/>
    <p:restoredTop sz="94660"/>
  </p:normalViewPr>
  <p:slideViewPr>
    <p:cSldViewPr snapToGrid="0">
      <p:cViewPr varScale="1">
        <p:scale>
          <a:sx n="17" d="100"/>
          <a:sy n="17" d="100"/>
        </p:scale>
        <p:origin x="68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B76EFC-CAEE-4F74-AEE7-09B606295E47}"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3246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76EFC-CAEE-4F74-AEE7-09B606295E47}"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54756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76EFC-CAEE-4F74-AEE7-09B606295E47}"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293691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B76EFC-CAEE-4F74-AEE7-09B606295E47}"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281354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B76EFC-CAEE-4F74-AEE7-09B606295E47}"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988845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B76EFC-CAEE-4F74-AEE7-09B606295E47}"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358038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B76EFC-CAEE-4F74-AEE7-09B606295E47}" type="datetimeFigureOut">
              <a:rPr lang="en-US" smtClean="0"/>
              <a:t>12/1/2016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53746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B76EFC-CAEE-4F74-AEE7-09B606295E47}" type="datetimeFigureOut">
              <a:rPr lang="en-US" smtClean="0"/>
              <a:t>12/1/2016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2267007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B76EFC-CAEE-4F74-AEE7-09B606295E47}" type="datetimeFigureOut">
              <a:rPr lang="en-US" smtClean="0"/>
              <a:t>12/1/2016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3620233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0B76EFC-CAEE-4F74-AEE7-09B606295E47}"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123271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0B76EFC-CAEE-4F74-AEE7-09B606295E47}"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948AB6-63AC-4532-BFCB-0B9B68B745E9}" type="slidenum">
              <a:rPr lang="en-US" smtClean="0"/>
              <a:t>‹#›</a:t>
            </a:fld>
            <a:endParaRPr lang="en-US"/>
          </a:p>
        </p:txBody>
      </p:sp>
    </p:spTree>
    <p:extLst>
      <p:ext uri="{BB962C8B-B14F-4D97-AF65-F5344CB8AC3E}">
        <p14:creationId xmlns:p14="http://schemas.microsoft.com/office/powerpoint/2010/main" val="1599578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20B76EFC-CAEE-4F74-AEE7-09B606295E47}" type="datetimeFigureOut">
              <a:rPr lang="en-US" smtClean="0"/>
              <a:t>12/1/2016</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3948AB6-63AC-4532-BFCB-0B9B68B745E9}" type="slidenum">
              <a:rPr lang="en-US" smtClean="0"/>
              <a:t>‹#›</a:t>
            </a:fld>
            <a:endParaRPr lang="en-US"/>
          </a:p>
        </p:txBody>
      </p:sp>
    </p:spTree>
    <p:extLst>
      <p:ext uri="{BB962C8B-B14F-4D97-AF65-F5344CB8AC3E}">
        <p14:creationId xmlns:p14="http://schemas.microsoft.com/office/powerpoint/2010/main" val="30307910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974287" y="2832548"/>
            <a:ext cx="24258813" cy="15514254"/>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sz="1250" dirty="0"/>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1358" y="10373938"/>
            <a:ext cx="11691205" cy="7620000"/>
          </a:xfrm>
          <a:prstGeom prst="rect">
            <a:avLst/>
          </a:prstGeom>
        </p:spPr>
      </p:pic>
      <p:sp>
        <p:nvSpPr>
          <p:cNvPr id="4" name="TextBox 3"/>
          <p:cNvSpPr txBox="1"/>
          <p:nvPr/>
        </p:nvSpPr>
        <p:spPr>
          <a:xfrm>
            <a:off x="55033" y="298198"/>
            <a:ext cx="35013900" cy="1220783"/>
          </a:xfrm>
          <a:prstGeom prst="rect">
            <a:avLst/>
          </a:prstGeom>
          <a:noFill/>
        </p:spPr>
        <p:txBody>
          <a:bodyPr wrap="square" rtlCol="0">
            <a:spAutoFit/>
          </a:bodyPr>
          <a:lstStyle/>
          <a:p>
            <a:pPr algn="ctr"/>
            <a:r>
              <a:rPr lang="en-US" sz="7333" b="1" dirty="0"/>
              <a:t>Extracting sense vectors from word </a:t>
            </a:r>
            <a:r>
              <a:rPr lang="en-US" sz="7333" b="1" dirty="0" err="1"/>
              <a:t>embeddings</a:t>
            </a:r>
            <a:endParaRPr lang="en-US" sz="833" b="1" dirty="0"/>
          </a:p>
        </p:txBody>
      </p:sp>
      <p:cxnSp>
        <p:nvCxnSpPr>
          <p:cNvPr id="6" name="Straight Connector 5"/>
          <p:cNvCxnSpPr/>
          <p:nvPr/>
        </p:nvCxnSpPr>
        <p:spPr>
          <a:xfrm flipV="1">
            <a:off x="662122" y="2539028"/>
            <a:ext cx="35306791" cy="44279"/>
          </a:xfrm>
          <a:prstGeom prst="line">
            <a:avLst/>
          </a:prstGeom>
          <a:ln w="127000"/>
        </p:spPr>
        <p:style>
          <a:lnRef idx="3">
            <a:schemeClr val="accent5"/>
          </a:lnRef>
          <a:fillRef idx="0">
            <a:schemeClr val="accent5"/>
          </a:fillRef>
          <a:effectRef idx="2">
            <a:schemeClr val="accent5"/>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1" y="445057"/>
            <a:ext cx="1553634" cy="1620028"/>
          </a:xfrm>
          <a:prstGeom prst="rect">
            <a:avLst/>
          </a:prstGeom>
        </p:spPr>
      </p:pic>
      <p:sp>
        <p:nvSpPr>
          <p:cNvPr id="12" name="TextBox 11"/>
          <p:cNvSpPr txBox="1"/>
          <p:nvPr/>
        </p:nvSpPr>
        <p:spPr>
          <a:xfrm>
            <a:off x="188778" y="2832548"/>
            <a:ext cx="11567794" cy="84013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t>ABSTRACT</a:t>
            </a:r>
          </a:p>
          <a:p>
            <a:pPr algn="just"/>
            <a:r>
              <a:rPr lang="en-US" sz="3333" dirty="0"/>
              <a:t>Vector Space Models (VSMs) represent words as dense, real-valued vectors in an embedding space where semantically and syntactically similar words are closer to each other. However,  one notable deficiency in these methods is that they cannot capture multiple senses of each word, thereby ignoring </a:t>
            </a:r>
            <a:r>
              <a:rPr lang="en-US" sz="3333" dirty="0" err="1"/>
              <a:t>polysemes</a:t>
            </a:r>
            <a:r>
              <a:rPr lang="en-US" sz="3333" dirty="0"/>
              <a:t> and homonyms. Our work focuses on a comparative study and evaluation of existing methods on SCWS dataset which contains human rated similarity between pairs of words. We perform qualitative evaluation of Wikipedia and </a:t>
            </a:r>
            <a:r>
              <a:rPr lang="en-US" sz="3333" dirty="0" err="1"/>
              <a:t>GLoVe</a:t>
            </a:r>
            <a:r>
              <a:rPr lang="en-US" sz="3333" dirty="0"/>
              <a:t> vectors using nearest neighbor search after clustering  context </a:t>
            </a:r>
            <a:r>
              <a:rPr lang="en-US" sz="3333" dirty="0" err="1"/>
              <a:t>embeddings</a:t>
            </a:r>
            <a:r>
              <a:rPr lang="en-US" sz="3333" dirty="0"/>
              <a:t>.  We also obtain good results on sense induction by applying LARS algorithm for sparse coding. Currently we are working on learning better context  representations for </a:t>
            </a:r>
            <a:r>
              <a:rPr lang="en-US" sz="3333" dirty="0" err="1"/>
              <a:t>polysemous</a:t>
            </a:r>
            <a:r>
              <a:rPr lang="en-US" sz="3333" dirty="0"/>
              <a:t> words using Bidirectional LSTM followed by using sense vectors for its most probable predictions.</a:t>
            </a:r>
          </a:p>
        </p:txBody>
      </p:sp>
      <p:sp>
        <p:nvSpPr>
          <p:cNvPr id="13" name="TextBox 12"/>
          <p:cNvSpPr txBox="1"/>
          <p:nvPr/>
        </p:nvSpPr>
        <p:spPr>
          <a:xfrm>
            <a:off x="170187" y="25030691"/>
            <a:ext cx="36099356" cy="20825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333" dirty="0"/>
              <a:t>REFERENCES</a:t>
            </a:r>
          </a:p>
          <a:p>
            <a:pPr marL="457200" indent="-457200">
              <a:buFont typeface="+mj-lt"/>
              <a:buAutoNum type="arabicPeriod"/>
            </a:pPr>
            <a:r>
              <a:rPr lang="en-US" sz="2400" dirty="0"/>
              <a:t>Sanjeev Arora, </a:t>
            </a:r>
            <a:r>
              <a:rPr lang="en-US" sz="2400" dirty="0" err="1"/>
              <a:t>Yuanzhi</a:t>
            </a:r>
            <a:r>
              <a:rPr lang="en-US" sz="2400" dirty="0"/>
              <a:t> Li, </a:t>
            </a:r>
            <a:r>
              <a:rPr lang="en-US" sz="2400" dirty="0" err="1"/>
              <a:t>Yingyu</a:t>
            </a:r>
            <a:r>
              <a:rPr lang="en-US" sz="2400" dirty="0"/>
              <a:t> Liang, </a:t>
            </a:r>
            <a:r>
              <a:rPr lang="en-US" sz="2400" dirty="0" err="1"/>
              <a:t>Tengyu</a:t>
            </a:r>
            <a:r>
              <a:rPr lang="en-US" sz="2400" dirty="0"/>
              <a:t> Ma, and Andrej </a:t>
            </a:r>
            <a:r>
              <a:rPr lang="en-US" sz="2400" dirty="0" err="1"/>
              <a:t>Risteski</a:t>
            </a:r>
            <a:r>
              <a:rPr lang="en-US" sz="2400" dirty="0"/>
              <a:t>. Linear algebraic structure of word senses, with applications to polysemy. </a:t>
            </a:r>
            <a:r>
              <a:rPr lang="en-US" sz="2400" dirty="0" err="1"/>
              <a:t>arXiv</a:t>
            </a:r>
            <a:r>
              <a:rPr lang="en-US" sz="2400" dirty="0"/>
              <a:t> preprint arXiv:1601.03764,2016.</a:t>
            </a:r>
          </a:p>
          <a:p>
            <a:pPr marL="457200" indent="-457200">
              <a:buFont typeface="+mj-lt"/>
              <a:buAutoNum type="arabicPeriod"/>
            </a:pPr>
            <a:r>
              <a:rPr lang="en-US" sz="2400" dirty="0"/>
              <a:t>Andrew Trask, Phil </a:t>
            </a:r>
            <a:r>
              <a:rPr lang="en-US" sz="2400" dirty="0" err="1"/>
              <a:t>Michalak</a:t>
            </a:r>
            <a:r>
              <a:rPr lang="en-US" sz="2400" dirty="0"/>
              <a:t>, and John Liu. sense2vec-a fast and accurate method for word sense disambiguation in neural word </a:t>
            </a:r>
            <a:r>
              <a:rPr lang="en-US" sz="2400" dirty="0" err="1"/>
              <a:t>embeddings</a:t>
            </a:r>
            <a:r>
              <a:rPr lang="en-US" sz="2400" dirty="0"/>
              <a:t>. </a:t>
            </a:r>
            <a:r>
              <a:rPr lang="en-US" sz="2400" dirty="0" err="1"/>
              <a:t>arXiv</a:t>
            </a:r>
            <a:r>
              <a:rPr lang="en-US" sz="2400" dirty="0"/>
              <a:t> preprint arXiv:1511.06388, 2015.</a:t>
            </a:r>
          </a:p>
          <a:p>
            <a:pPr marL="457200" indent="-457200">
              <a:buFont typeface="+mj-lt"/>
              <a:buAutoNum type="arabicPeriod"/>
            </a:pPr>
            <a:r>
              <a:rPr lang="en-US" sz="2400" dirty="0"/>
              <a:t>Huang, E. H., </a:t>
            </a:r>
            <a:r>
              <a:rPr lang="en-US" sz="2400" dirty="0" err="1"/>
              <a:t>Socher</a:t>
            </a:r>
            <a:r>
              <a:rPr lang="en-US" sz="2400" dirty="0"/>
              <a:t>, R., Manning, C. D., and Ng, A. Y. (2012, July). Improving word representations via global context and multiple word prototypes. In Proceedings of the 50th Annual Meeting of the Association for Computational Linguistics: Long Papers-Volume  (pp. 873-882). Association for Computational Linguistics.</a:t>
            </a:r>
          </a:p>
        </p:txBody>
      </p:sp>
      <p:sp>
        <p:nvSpPr>
          <p:cNvPr id="2" name="TextBox 1"/>
          <p:cNvSpPr txBox="1"/>
          <p:nvPr/>
        </p:nvSpPr>
        <p:spPr>
          <a:xfrm>
            <a:off x="10104173" y="1544911"/>
            <a:ext cx="14939411" cy="784830"/>
          </a:xfrm>
          <a:prstGeom prst="rect">
            <a:avLst/>
          </a:prstGeom>
          <a:noFill/>
        </p:spPr>
        <p:txBody>
          <a:bodyPr wrap="none" rtlCol="0">
            <a:spAutoFit/>
          </a:bodyPr>
          <a:lstStyle/>
          <a:p>
            <a:r>
              <a:rPr lang="en-US" sz="4500" dirty="0" err="1"/>
              <a:t>Devendra</a:t>
            </a:r>
            <a:r>
              <a:rPr lang="en-US" sz="4500" dirty="0"/>
              <a:t> </a:t>
            </a:r>
            <a:r>
              <a:rPr lang="en-US" sz="4500" dirty="0" err="1"/>
              <a:t>Sachan</a:t>
            </a:r>
            <a:r>
              <a:rPr lang="en-US" sz="4500" dirty="0"/>
              <a:t>, Easwaran Ramamurthy, </a:t>
            </a:r>
            <a:r>
              <a:rPr lang="en-US" sz="4500" dirty="0" err="1"/>
              <a:t>Tejus</a:t>
            </a:r>
            <a:r>
              <a:rPr lang="en-US" sz="4500" dirty="0"/>
              <a:t> </a:t>
            </a:r>
            <a:r>
              <a:rPr lang="en-US" sz="4500" dirty="0" err="1"/>
              <a:t>Siddagangaiah</a:t>
            </a:r>
            <a:r>
              <a:rPr lang="en-US" sz="4500" dirty="0"/>
              <a:t> </a:t>
            </a:r>
            <a:endParaRPr lang="en-US" sz="1333"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77" y="11415848"/>
            <a:ext cx="11567795" cy="6930954"/>
          </a:xfrm>
          <a:prstGeom prst="rect">
            <a:avLst/>
          </a:prstGeom>
          <a:ln w="12700">
            <a:solidFill>
              <a:schemeClr val="tx1"/>
            </a:solidFill>
          </a:ln>
        </p:spPr>
      </p:pic>
      <mc:AlternateContent xmlns:mc="http://schemas.openxmlformats.org/markup-compatibility/2006">
        <mc:Choice xmlns:a14="http://schemas.microsoft.com/office/drawing/2010/main" Requires="a14">
          <p:sp>
            <p:nvSpPr>
              <p:cNvPr id="25" name="TextBox 24"/>
              <p:cNvSpPr txBox="1"/>
              <p:nvPr/>
            </p:nvSpPr>
            <p:spPr>
              <a:xfrm>
                <a:off x="28006527" y="4696257"/>
                <a:ext cx="7460836" cy="605230"/>
              </a:xfrm>
              <a:prstGeom prst="rect">
                <a:avLst/>
              </a:prstGeom>
              <a:noFill/>
            </p:spPr>
            <p:txBody>
              <a:bodyPr wrap="square" rtlCol="0">
                <a:spAutoFit/>
              </a:bodyPr>
              <a:lstStyle/>
              <a:p>
                <a:pPr algn="ctr"/>
                <a:r>
                  <a:rPr lang="en-US" sz="3333" dirty="0"/>
                  <a:t>Spearman’s rank correlation (</a:t>
                </a:r>
                <a14:m>
                  <m:oMath xmlns:m="http://schemas.openxmlformats.org/officeDocument/2006/math">
                    <m:r>
                      <a:rPr lang="en-US" sz="3333" i="1">
                        <a:latin typeface="Cambria Math" charset="0"/>
                        <a:ea typeface="Cambria Math" charset="0"/>
                        <a:cs typeface="Cambria Math" charset="0"/>
                      </a:rPr>
                      <m:t>𝜌</m:t>
                    </m:r>
                  </m:oMath>
                </a14:m>
                <a:r>
                  <a:rPr lang="en-US" sz="3333" dirty="0"/>
                  <a:t>) on SCWS</a:t>
                </a:r>
              </a:p>
            </p:txBody>
          </p:sp>
        </mc:Choice>
        <mc:Fallback>
          <p:sp>
            <p:nvSpPr>
              <p:cNvPr id="25" name="TextBox 24"/>
              <p:cNvSpPr txBox="1">
                <a:spLocks noRot="1" noChangeAspect="1" noMove="1" noResize="1" noEditPoints="1" noAdjustHandles="1" noChangeArrowheads="1" noChangeShapeType="1" noTextEdit="1"/>
              </p:cNvSpPr>
              <p:nvPr/>
            </p:nvSpPr>
            <p:spPr>
              <a:xfrm>
                <a:off x="28006527" y="4696257"/>
                <a:ext cx="7460836" cy="605230"/>
              </a:xfrm>
              <a:prstGeom prst="rect">
                <a:avLst/>
              </a:prstGeom>
              <a:blipFill>
                <a:blip r:embed="rId5"/>
                <a:stretch>
                  <a:fillRect l="-572" t="-12000" r="-572" b="-3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7730279" y="18528762"/>
                <a:ext cx="18502821" cy="637032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gn="ctr"/>
                <a:r>
                  <a:rPr lang="en-US" sz="4000" dirty="0"/>
                  <a:t>LSTM BASED APPROACH and DISCUSSION</a:t>
                </a:r>
              </a:p>
              <a:p>
                <a:pPr algn="ctr"/>
                <a:endParaRPr lang="en-US" sz="3333" b="1" dirty="0">
                  <a:solidFill>
                    <a:srgbClr val="FF0000"/>
                  </a:solidFill>
                </a:endParaRPr>
              </a:p>
              <a:p>
                <a:pPr marL="952462" indent="-952462" algn="just">
                  <a:buFont typeface="+mj-lt"/>
                  <a:buAutoNum type="arabicPeriod"/>
                </a:pPr>
                <a:r>
                  <a:rPr lang="en-US" sz="3333" dirty="0">
                    <a:solidFill>
                      <a:schemeClr val="tx1"/>
                    </a:solidFill>
                  </a:rPr>
                  <a:t>Our current work is to use Bidirectional LSTM to make better use of longer context words in a document and predict probability of target polysemous word using softmax classifier.</a:t>
                </a:r>
              </a:p>
              <a:p>
                <a:pPr marL="952462" indent="-952462" algn="just">
                  <a:buFont typeface="+mj-lt"/>
                  <a:buAutoNum type="arabicPeriod"/>
                </a:pPr>
                <a:endParaRPr lang="en-US" sz="3333" dirty="0">
                  <a:solidFill>
                    <a:schemeClr val="tx1"/>
                  </a:solidFill>
                </a:endParaRPr>
              </a:p>
              <a:p>
                <a:pPr marL="952462" indent="-952462" algn="just">
                  <a:buFont typeface="+mj-lt"/>
                  <a:buAutoNum type="arabicPeriod"/>
                </a:pPr>
                <a:r>
                  <a:rPr lang="en-US" sz="3333" dirty="0">
                    <a:solidFill>
                      <a:schemeClr val="tx1"/>
                    </a:solidFill>
                  </a:rPr>
                  <a:t>For predicted words with highest probabilities, use cosine similarity as distance measure to identify the closest basis vector using corresponding word encoding</a:t>
                </a:r>
                <a:r>
                  <a:rPr lang="en-US" sz="3333" b="1" dirty="0">
                    <a:solidFill>
                      <a:schemeClr val="tx1"/>
                    </a:solidFill>
                  </a:rPr>
                  <a:t>.</a:t>
                </a:r>
              </a:p>
              <a:p>
                <a:pPr marL="952462" indent="-952462" algn="just">
                  <a:buFont typeface="+mj-lt"/>
                  <a:buAutoNum type="arabicPeriod"/>
                </a:pPr>
                <a:endParaRPr lang="en-US" sz="4000" dirty="0"/>
              </a:p>
              <a:p>
                <a:pPr marL="952462" indent="-952462" algn="just">
                  <a:buFont typeface="+mj-lt"/>
                  <a:buAutoNum type="arabicPeriod"/>
                </a:pPr>
                <a:r>
                  <a:rPr lang="en-US" sz="3333" dirty="0"/>
                  <a:t>In k-SVD approach, we observe positive values for coefficient </a:t>
                </a:r>
                <a14:m>
                  <m:oMath xmlns:m="http://schemas.openxmlformats.org/officeDocument/2006/math">
                    <m:r>
                      <a:rPr lang="en-US" sz="3333" i="1">
                        <a:latin typeface="Cambria Math" charset="0"/>
                        <a:ea typeface="Cambria Math" charset="0"/>
                        <a:cs typeface="Cambria Math" charset="0"/>
                      </a:rPr>
                      <m:t>𝛼</m:t>
                    </m:r>
                  </m:oMath>
                </a14:m>
                <a:r>
                  <a:rPr lang="en-US" sz="3333" dirty="0"/>
                  <a:t> while in LARS approach we get few negative values of </a:t>
                </a:r>
                <a14:m>
                  <m:oMath xmlns:m="http://schemas.openxmlformats.org/officeDocument/2006/math">
                    <m:r>
                      <a:rPr lang="en-US" sz="3333" i="1">
                        <a:latin typeface="Cambria Math" charset="0"/>
                        <a:ea typeface="Cambria Math" charset="0"/>
                        <a:cs typeface="Cambria Math" charset="0"/>
                      </a:rPr>
                      <m:t>𝛼</m:t>
                    </m:r>
                  </m:oMath>
                </a14:m>
                <a:r>
                  <a:rPr lang="en-US" sz="3333" dirty="0"/>
                  <a:t> as well.  These negative values correspond to those basis vectors which have very low similarity with words.  We can induce word senses by discarding basis vectors with low similarity and negative </a:t>
                </a:r>
                <a14:m>
                  <m:oMath xmlns:m="http://schemas.openxmlformats.org/officeDocument/2006/math">
                    <m:r>
                      <a:rPr lang="en-US" sz="3333" i="1">
                        <a:latin typeface="Cambria Math" charset="0"/>
                        <a:ea typeface="Cambria Math" charset="0"/>
                        <a:cs typeface="Cambria Math" charset="0"/>
                      </a:rPr>
                      <m:t>𝛼</m:t>
                    </m:r>
                  </m:oMath>
                </a14:m>
                <a:r>
                  <a:rPr lang="en-US" sz="3333" dirty="0"/>
                  <a:t>.</a:t>
                </a:r>
              </a:p>
              <a:p>
                <a:pPr marL="952462" indent="-952462">
                  <a:buFont typeface="+mj-lt"/>
                  <a:buAutoNum type="arabicPeriod"/>
                </a:pPr>
                <a:endParaRPr lang="en-US" sz="3667" dirty="0"/>
              </a:p>
            </p:txBody>
          </p:sp>
        </mc:Choice>
        <mc:Fallback>
          <p:sp>
            <p:nvSpPr>
              <p:cNvPr id="26" name="TextBox 25"/>
              <p:cNvSpPr txBox="1">
                <a:spLocks noRot="1" noChangeAspect="1" noMove="1" noResize="1" noEditPoints="1" noAdjustHandles="1" noChangeArrowheads="1" noChangeShapeType="1" noTextEdit="1"/>
              </p:cNvSpPr>
              <p:nvPr/>
            </p:nvSpPr>
            <p:spPr>
              <a:xfrm>
                <a:off x="17730279" y="18528762"/>
                <a:ext cx="18502821" cy="6370320"/>
              </a:xfrm>
              <a:prstGeom prst="rect">
                <a:avLst/>
              </a:prstGeom>
              <a:blipFill>
                <a:blip r:embed="rId6"/>
                <a:stretch>
                  <a:fillRect l="-889" t="-1624" r="-856" b="-3629"/>
                </a:stretch>
              </a:blipFill>
            </p:spPr>
            <p:txBody>
              <a:bodyPr/>
              <a:lstStyle/>
              <a:p>
                <a:r>
                  <a:rPr lang="en-US">
                    <a:noFill/>
                  </a:rPr>
                  <a:t> </a:t>
                </a:r>
              </a:p>
            </p:txBody>
          </p:sp>
        </mc:Fallback>
      </mc:AlternateContent>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96932" y="268949"/>
            <a:ext cx="2148151" cy="2148151"/>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3939" y="18528762"/>
            <a:ext cx="9120703" cy="6368812"/>
          </a:xfrm>
          <a:prstGeom prst="rect">
            <a:avLst/>
          </a:prstGeom>
          <a:ln w="12700">
            <a:solidFill>
              <a:schemeClr val="tx1"/>
            </a:solidFill>
          </a:ln>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14239" y="10319509"/>
            <a:ext cx="11687118" cy="7620000"/>
          </a:xfrm>
          <a:prstGeom prst="rect">
            <a:avLst/>
          </a:prstGeom>
        </p:spPr>
      </p:pic>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06264" y="5555274"/>
            <a:ext cx="6849433" cy="2651076"/>
          </a:xfrm>
          <a:prstGeom prst="rect">
            <a:avLst/>
          </a:prstGeom>
        </p:spPr>
      </p:pic>
      <p:pic>
        <p:nvPicPr>
          <p:cNvPr id="60" name="Picture 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02930" y="3726735"/>
            <a:ext cx="14924716" cy="6414273"/>
          </a:xfrm>
          <a:prstGeom prst="rect">
            <a:avLst/>
          </a:prstGeom>
        </p:spPr>
      </p:pic>
      <p:sp>
        <p:nvSpPr>
          <p:cNvPr id="61" name="TextBox 60"/>
          <p:cNvSpPr txBox="1"/>
          <p:nvPr/>
        </p:nvSpPr>
        <p:spPr>
          <a:xfrm>
            <a:off x="12212829" y="3036537"/>
            <a:ext cx="16475857" cy="646331"/>
          </a:xfrm>
          <a:prstGeom prst="rect">
            <a:avLst/>
          </a:prstGeom>
          <a:noFill/>
        </p:spPr>
        <p:txBody>
          <a:bodyPr wrap="none" rtlCol="0">
            <a:spAutoFit/>
          </a:bodyPr>
          <a:lstStyle/>
          <a:p>
            <a:r>
              <a:rPr lang="en-US" sz="3600" dirty="0"/>
              <a:t>Nearest Neighbor Visualizations on Wikipedia Dataset for five senses of the word “star”</a:t>
            </a:r>
          </a:p>
        </p:txBody>
      </p:sp>
      <p:pic>
        <p:nvPicPr>
          <p:cNvPr id="62" name="Picture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86" y="18528762"/>
            <a:ext cx="8101738" cy="6373368"/>
          </a:xfrm>
          <a:prstGeom prst="rect">
            <a:avLst/>
          </a:prstGeom>
          <a:ln w="12700">
            <a:solidFill>
              <a:schemeClr val="tx1"/>
            </a:solidFill>
          </a:ln>
        </p:spPr>
      </p:pic>
    </p:spTree>
    <p:extLst>
      <p:ext uri="{BB962C8B-B14F-4D97-AF65-F5344CB8AC3E}">
        <p14:creationId xmlns:p14="http://schemas.microsoft.com/office/powerpoint/2010/main" val="40871882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529</TotalTime>
  <Words>396</Words>
  <Application>Microsoft Office PowerPoint</Application>
  <PresentationFormat>Custom</PresentationFormat>
  <Paragraphs>17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Easwaran Ramamurthy</dc:creator>
  <cp:lastModifiedBy>Easwaran Ramamurthy</cp:lastModifiedBy>
  <cp:revision>62</cp:revision>
  <dcterms:created xsi:type="dcterms:W3CDTF">2016-11-26T17:08:27Z</dcterms:created>
  <dcterms:modified xsi:type="dcterms:W3CDTF">2016-12-01T20:25:51Z</dcterms:modified>
</cp:coreProperties>
</file>